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sldIdLst>
    <p:sldId id="264" r:id="rId4"/>
    <p:sldId id="261" r:id="rId5"/>
    <p:sldId id="285" r:id="rId6"/>
    <p:sldId id="287" r:id="rId7"/>
    <p:sldId id="263" r:id="rId8"/>
    <p:sldId id="266" r:id="rId9"/>
    <p:sldId id="286" r:id="rId10"/>
    <p:sldId id="267" r:id="rId11"/>
    <p:sldId id="268" r:id="rId12"/>
    <p:sldId id="269" r:id="rId13"/>
    <p:sldId id="289" r:id="rId14"/>
    <p:sldId id="288" r:id="rId15"/>
    <p:sldId id="272" r:id="rId16"/>
    <p:sldId id="290" r:id="rId17"/>
    <p:sldId id="273" r:id="rId18"/>
    <p:sldId id="284" r:id="rId19"/>
    <p:sldId id="275" r:id="rId20"/>
    <p:sldId id="292" r:id="rId21"/>
    <p:sldId id="277" r:id="rId22"/>
    <p:sldId id="276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6600"/>
    <a:srgbClr val="060ABA"/>
    <a:srgbClr val="110503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anose="05020102010507070707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anose="05020102010507070707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BE0F329-54E1-4835-8FB1-4F1948699DF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AC3639-61E7-4D6B-BD09-E40CD37C22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93"/>
            <a:ext cx="12191999" cy="68601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0" y="1054122"/>
            <a:ext cx="7397196" cy="344574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80454" y="1061072"/>
            <a:ext cx="3892411" cy="689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5000"/>
              </a:lnSpc>
              <a:defRPr/>
            </a:pPr>
            <a:r>
              <a:rPr lang="zh-CN" altLang="en-US" sz="3600" b="1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初中历史  八年级</a:t>
            </a:r>
            <a:endParaRPr lang="en-US" altLang="zh-CN" sz="3600" b="1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6173" y="2330581"/>
            <a:ext cx="7885043" cy="10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5000"/>
              </a:lnSpc>
              <a:defRPr/>
            </a:pPr>
            <a:r>
              <a:rPr lang="zh-CN" altLang="en-US" sz="6000" b="1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第</a:t>
            </a:r>
            <a:r>
              <a:rPr lang="en-US" altLang="zh-CN" sz="6000" b="1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8</a:t>
            </a:r>
            <a:r>
              <a:rPr lang="zh-CN" altLang="en-US" sz="6000" b="1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课  经济体制改革</a:t>
            </a:r>
            <a:endParaRPr lang="en-US" altLang="zh-CN" sz="6000" b="1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548" y="1141240"/>
            <a:ext cx="826935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一、农村破局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实行家庭联产承包责任制</a:t>
            </a:r>
            <a:endParaRPr lang="en-US" altLang="zh-CN" sz="3200" b="1" u="sng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6E338F-B3ED-49EE-9F69-FA25F911DAFE}"/>
              </a:ext>
            </a:extLst>
          </p:cNvPr>
          <p:cNvSpPr/>
          <p:nvPr/>
        </p:nvSpPr>
        <p:spPr>
          <a:xfrm>
            <a:off x="594802" y="3240338"/>
            <a:ext cx="6417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家庭联产承包责任制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60CC24-B0CB-4CB3-BFED-C3CBFEA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925" y="2422622"/>
            <a:ext cx="4182218" cy="3170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4" presetClass="emph" presetSubtype="0" fill="hold" grpId="0" nodeType="withEffect">
                                  <p:stCondLst>
                                    <p:cond delay="1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" dur="10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548" y="1141240"/>
            <a:ext cx="826935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一、农村破局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实行家庭联产承包责任制</a:t>
            </a:r>
            <a:endParaRPr lang="en-US" altLang="zh-CN" sz="3200" b="1" u="sng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48139" y="2235657"/>
            <a:ext cx="2703444" cy="3087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国家：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集体土地等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生产资料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（公有）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endParaRPr lang="zh-CN" altLang="en-US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箭头: 右 9"/>
          <p:cNvSpPr/>
          <p:nvPr/>
        </p:nvSpPr>
        <p:spPr>
          <a:xfrm>
            <a:off x="3969080" y="2235657"/>
            <a:ext cx="4207510" cy="1181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使用权承包给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8403205" y="2235657"/>
            <a:ext cx="2858015" cy="3065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农民：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、生产自主权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、自负盈亏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</a:t>
            </a:r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、剩余归自己</a:t>
            </a:r>
          </a:p>
        </p:txBody>
      </p:sp>
      <p:sp>
        <p:nvSpPr>
          <p:cNvPr id="22" name="箭头: 左 21"/>
          <p:cNvSpPr/>
          <p:nvPr/>
        </p:nvSpPr>
        <p:spPr>
          <a:xfrm>
            <a:off x="3901705" y="3670852"/>
            <a:ext cx="4274885" cy="11811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完成上交国家和集体的任务</a:t>
            </a:r>
          </a:p>
        </p:txBody>
      </p:sp>
    </p:spTree>
    <p:extLst>
      <p:ext uri="{BB962C8B-B14F-4D97-AF65-F5344CB8AC3E}">
        <p14:creationId xmlns:p14="http://schemas.microsoft.com/office/powerpoint/2010/main" val="93853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548" y="1141240"/>
            <a:ext cx="826935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一、农村破局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实行家庭联产承包责任制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CA73386-4951-4986-9E42-5389EA75D655}"/>
              </a:ext>
            </a:extLst>
          </p:cNvPr>
          <p:cNvGrpSpPr/>
          <p:nvPr/>
        </p:nvGrpSpPr>
        <p:grpSpPr>
          <a:xfrm>
            <a:off x="525634" y="2052116"/>
            <a:ext cx="11357114" cy="2659575"/>
            <a:chOff x="525634" y="2052116"/>
            <a:chExt cx="11357114" cy="265957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D42BE53-1F7C-4071-BA4C-AD83DB367900}"/>
                </a:ext>
              </a:extLst>
            </p:cNvPr>
            <p:cNvSpPr txBox="1"/>
            <p:nvPr/>
          </p:nvSpPr>
          <p:spPr>
            <a:xfrm>
              <a:off x="525634" y="2052116"/>
              <a:ext cx="7412418" cy="18975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      “不用敲钟，不用派工，农民赛着往前冲，一个比起一个能。”“早上工，天不明。晚收工，黑蒙蒙。早晚两头见星星，一天当成几天用。”</a:t>
              </a:r>
              <a:r>
                <a:rPr lang="en-US" altLang="zh-CN" sz="2000" b="1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                       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                                              ——</a:t>
              </a:r>
              <a:r>
                <a:rPr lang="zh-CN" altLang="en-US" sz="2000" b="1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大包干后的农民顺口溜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2662C77-3DB0-44CF-8576-EFA4D7CB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0020" y="2448054"/>
              <a:ext cx="3772728" cy="22636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76FEFB35-CC81-4ADD-8FE7-4802EE7F2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293773"/>
              </p:ext>
            </p:extLst>
          </p:nvPr>
        </p:nvGraphicFramePr>
        <p:xfrm>
          <a:off x="516835" y="4097618"/>
          <a:ext cx="742121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499">
                  <a:extLst>
                    <a:ext uri="{9D8B030D-6E8A-4147-A177-3AD203B41FA5}">
                      <a16:colId xmlns:a16="http://schemas.microsoft.com/office/drawing/2014/main" val="3373052931"/>
                    </a:ext>
                  </a:extLst>
                </a:gridCol>
                <a:gridCol w="2271547">
                  <a:extLst>
                    <a:ext uri="{9D8B030D-6E8A-4147-A177-3AD203B41FA5}">
                      <a16:colId xmlns:a16="http://schemas.microsoft.com/office/drawing/2014/main" val="2425024248"/>
                    </a:ext>
                  </a:extLst>
                </a:gridCol>
                <a:gridCol w="3742171">
                  <a:extLst>
                    <a:ext uri="{9D8B030D-6E8A-4147-A177-3AD203B41FA5}">
                      <a16:colId xmlns:a16="http://schemas.microsoft.com/office/drawing/2014/main" val="3679636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农业总产值（亿元）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农村居民家庭人均纯收入（元）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14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1978</a:t>
                      </a:r>
                      <a:r>
                        <a:rPr lang="zh-CN" altLang="en-US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133.6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1990</a:t>
                      </a:r>
                      <a:r>
                        <a:rPr lang="zh-CN" altLang="en-US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7662.1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686.3                                                             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64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24915.8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2253.4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371354"/>
                  </a:ext>
                </a:extLst>
              </a:tr>
              <a:tr h="268600">
                <a:tc>
                  <a:txBody>
                    <a:bodyPr/>
                    <a:lstStyle/>
                    <a:p>
                      <a:r>
                        <a:rPr lang="en-US" altLang="zh-CN" dirty="0"/>
                        <a:t>2013</a:t>
                      </a:r>
                      <a:r>
                        <a:rPr lang="zh-CN" altLang="en-US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96995.3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8895.9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712962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D1008B12-7072-4D29-B2A4-D7806EC797D4}"/>
              </a:ext>
            </a:extLst>
          </p:cNvPr>
          <p:cNvSpPr/>
          <p:nvPr/>
        </p:nvSpPr>
        <p:spPr>
          <a:xfrm>
            <a:off x="434509" y="2760382"/>
            <a:ext cx="11539364" cy="20292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作用：调动了农民的生产积极性，解放了农村的生产力，农业生产和农民收入有很大提高。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34759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1" nodeType="withEffect">
                                  <p:stCondLst>
                                    <p:cond delay="40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548" y="1141240"/>
            <a:ext cx="826935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一、农村破局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实行家庭联产承包责任制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9110" y="2104369"/>
            <a:ext cx="288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</a:t>
            </a:r>
            <a:r>
              <a:rPr lang="zh-CN" altLang="en-US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、乡镇企业崛起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49110" y="2890771"/>
            <a:ext cx="11293780" cy="2732292"/>
            <a:chOff x="449110" y="2890771"/>
            <a:chExt cx="11293780" cy="273229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0827" y="2912039"/>
              <a:ext cx="3587012" cy="2711024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110" y="2890771"/>
              <a:ext cx="3614698" cy="2711024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858" y="2912039"/>
              <a:ext cx="3698032" cy="2711024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83B6463-D62D-4D71-B306-B8118202F42E}"/>
              </a:ext>
            </a:extLst>
          </p:cNvPr>
          <p:cNvCxnSpPr/>
          <p:nvPr/>
        </p:nvCxnSpPr>
        <p:spPr>
          <a:xfrm>
            <a:off x="3684104" y="1885226"/>
            <a:ext cx="454549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1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4" presetClass="emph" presetSubtype="0" fill="hold" grpId="0" nodeType="withEffect">
                                  <p:stCondLst>
                                    <p:cond delay="1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2C8519-1D34-4E42-8398-BFDC2A74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1744DE-2C0E-4350-943F-51D213091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C4ED0E-6ACD-400F-945C-4D720BDF7CB2}"/>
              </a:ext>
            </a:extLst>
          </p:cNvPr>
          <p:cNvSpPr/>
          <p:nvPr/>
        </p:nvSpPr>
        <p:spPr>
          <a:xfrm>
            <a:off x="2380939" y="2496181"/>
            <a:ext cx="7646504" cy="93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40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二、城市跟进</a:t>
            </a:r>
            <a:r>
              <a:rPr lang="en-US" altLang="zh-CN" sz="40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sz="40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增强企业活力 </a:t>
            </a:r>
            <a:endParaRPr lang="en-US" altLang="zh-CN" sz="40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70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4800" y="1060745"/>
            <a:ext cx="826935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二、城市跟进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增强企业活力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4521" y="2543096"/>
            <a:ext cx="10279340" cy="16205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材料一：上班八点钟来，九点钟走人，十点钟时随便往厂区大院里扔一个手榴弹也炸不死人。</a:t>
            </a:r>
            <a:endParaRPr lang="en-US" altLang="zh-CN" sz="2400" b="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                                                        ——</a:t>
            </a:r>
            <a:r>
              <a:rPr lang="zh-CN" altLang="en-US" sz="20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一段描述青岛电冰箱厂改革前的文字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4521" y="4135909"/>
            <a:ext cx="10279340" cy="22510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材料二：在</a:t>
            </a:r>
            <a:r>
              <a:rPr lang="en-US" altLang="zh-CN" sz="2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1956</a:t>
            </a:r>
            <a:r>
              <a:rPr lang="zh-CN" altLang="en-US" sz="2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年，上海的天气很热，企业为了不影响生产，采取用风扇、鼓风机来降温的措施。但要经过</a:t>
            </a:r>
            <a:r>
              <a:rPr lang="en-US" altLang="zh-CN" sz="24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11</a:t>
            </a:r>
            <a:r>
              <a:rPr lang="zh-CN" altLang="en-US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个部门的审批，要盖</a:t>
            </a:r>
            <a:r>
              <a:rPr lang="en-US" altLang="zh-CN" sz="24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11</a:t>
            </a:r>
            <a:r>
              <a:rPr lang="zh-CN" altLang="en-US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个图章</a:t>
            </a:r>
            <a:r>
              <a:rPr lang="zh-CN" altLang="en-US" sz="2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，等最后的图章盖完，夏天已经过去了。</a:t>
            </a:r>
            <a:endParaRPr lang="en-US" altLang="zh-CN" sz="2400" b="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                                                                                     </a:t>
            </a:r>
            <a:r>
              <a:rPr lang="en-US" altLang="zh-CN" sz="20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sz="20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广州日报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833270" y="2707468"/>
            <a:ext cx="8802411" cy="2969471"/>
            <a:chOff x="1833270" y="2707468"/>
            <a:chExt cx="8802411" cy="2969471"/>
          </a:xfrm>
        </p:grpSpPr>
        <p:sp>
          <p:nvSpPr>
            <p:cNvPr id="8" name="矩形 7"/>
            <p:cNvSpPr/>
            <p:nvPr/>
          </p:nvSpPr>
          <p:spPr>
            <a:xfrm>
              <a:off x="1833270" y="2707468"/>
              <a:ext cx="8802411" cy="830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800" b="0" cap="none" spc="0" dirty="0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吃“大锅饭”，职工没有积极性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833270" y="4845942"/>
              <a:ext cx="7571303" cy="830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800" b="0" cap="none" spc="0" dirty="0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政企不分，企业没有自主权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1064521" y="1919743"/>
            <a:ext cx="38779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改革前的国有企业：</a:t>
            </a:r>
            <a:endParaRPr lang="zh-CN" altLang="en-US" sz="32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4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30" y="133287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8053" y="993734"/>
            <a:ext cx="826935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二、城市跟进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增强企业活力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B72A21D-1A43-4856-A643-DEB01C9C4748}"/>
              </a:ext>
            </a:extLst>
          </p:cNvPr>
          <p:cNvGrpSpPr/>
          <p:nvPr/>
        </p:nvGrpSpPr>
        <p:grpSpPr>
          <a:xfrm>
            <a:off x="442303" y="1402169"/>
            <a:ext cx="10793367" cy="4122958"/>
            <a:chOff x="442303" y="1402169"/>
            <a:chExt cx="10793367" cy="412295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FF98DCE-63EB-4457-865B-37DBF45F6450}"/>
                </a:ext>
              </a:extLst>
            </p:cNvPr>
            <p:cNvGrpSpPr/>
            <p:nvPr/>
          </p:nvGrpSpPr>
          <p:grpSpPr>
            <a:xfrm>
              <a:off x="442303" y="1489225"/>
              <a:ext cx="10793367" cy="4035902"/>
              <a:chOff x="442303" y="1489225"/>
              <a:chExt cx="10793367" cy="403590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549" y="1489225"/>
                <a:ext cx="9797121" cy="4035902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442303" y="2138098"/>
                <a:ext cx="677108" cy="337528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sz="3200" dirty="0">
                    <a:solidFill>
                      <a:srgbClr val="C00000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城市经济体制改革</a:t>
                </a:r>
              </a:p>
            </p:txBody>
          </p:sp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78246ED-C988-409C-BF6A-82F44C0A8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1356" y="1402169"/>
              <a:ext cx="2544314" cy="1579570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EEE27CC-2A66-4F69-9C86-6B6D8B38DAC5}"/>
              </a:ext>
            </a:extLst>
          </p:cNvPr>
          <p:cNvGrpSpPr/>
          <p:nvPr/>
        </p:nvGrpSpPr>
        <p:grpSpPr>
          <a:xfrm>
            <a:off x="8758652" y="1128302"/>
            <a:ext cx="2796156" cy="1500349"/>
            <a:chOff x="8758652" y="1128302"/>
            <a:chExt cx="2796156" cy="1500349"/>
          </a:xfrm>
        </p:grpSpPr>
        <p:sp>
          <p:nvSpPr>
            <p:cNvPr id="21" name="思想气泡: 云 20">
              <a:extLst>
                <a:ext uri="{FF2B5EF4-FFF2-40B4-BE49-F238E27FC236}">
                  <a16:creationId xmlns:a16="http://schemas.microsoft.com/office/drawing/2014/main" id="{BCFD49CD-CE9F-4130-9E6A-BBBC2FE611AF}"/>
                </a:ext>
              </a:extLst>
            </p:cNvPr>
            <p:cNvSpPr/>
            <p:nvPr/>
          </p:nvSpPr>
          <p:spPr>
            <a:xfrm>
              <a:off x="8758652" y="1128302"/>
              <a:ext cx="2796156" cy="1500349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的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9459265-0E5B-4061-806A-1C73E8318274}"/>
                </a:ext>
              </a:extLst>
            </p:cNvPr>
            <p:cNvSpPr/>
            <p:nvPr/>
          </p:nvSpPr>
          <p:spPr>
            <a:xfrm>
              <a:off x="9000514" y="1447151"/>
              <a:ext cx="233910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0" cap="none" spc="0" dirty="0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文琥珀" panose="02010800040101010101" pitchFamily="2" charset="-122"/>
                  <a:ea typeface="华文琥珀" panose="02010800040101010101" pitchFamily="2" charset="-122"/>
                </a:rPr>
                <a:t>城市经济体制改</a:t>
              </a:r>
              <a:endParaRPr lang="en-US" altLang="zh-CN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  <a:p>
              <a:pPr algn="ctr"/>
              <a:r>
                <a:rPr lang="zh-CN" altLang="en-US" sz="2400" b="0" cap="none" spc="0" dirty="0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文琥珀" panose="02010800040101010101" pitchFamily="2" charset="-122"/>
                  <a:ea typeface="华文琥珀" panose="02010800040101010101" pitchFamily="2" charset="-122"/>
                </a:rPr>
                <a:t>革的中心环节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E43EAB5-6034-41DC-9889-6745985663FD}"/>
              </a:ext>
            </a:extLst>
          </p:cNvPr>
          <p:cNvGrpSpPr/>
          <p:nvPr/>
        </p:nvGrpSpPr>
        <p:grpSpPr>
          <a:xfrm>
            <a:off x="1601630" y="1779794"/>
            <a:ext cx="9599103" cy="3673399"/>
            <a:chOff x="1311870" y="887895"/>
            <a:chExt cx="9599103" cy="3673399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E3A16DA-A499-4B3C-AAE7-A675D2857B7B}"/>
                </a:ext>
              </a:extLst>
            </p:cNvPr>
            <p:cNvGrpSpPr/>
            <p:nvPr/>
          </p:nvGrpSpPr>
          <p:grpSpPr>
            <a:xfrm>
              <a:off x="1603578" y="887895"/>
              <a:ext cx="8727956" cy="2854188"/>
              <a:chOff x="1033735" y="2438399"/>
              <a:chExt cx="8727956" cy="2854188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F47DBA1A-8EED-4D0B-B334-C4DE181EE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735" y="2438399"/>
                <a:ext cx="4154697" cy="2854188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977636CE-95FC-45CC-B636-D4ABD7447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32174" y="2438400"/>
                <a:ext cx="4129517" cy="2854187"/>
              </a:xfrm>
              <a:prstGeom prst="rect">
                <a:avLst/>
              </a:prstGeom>
            </p:spPr>
          </p:pic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EA0745A-A6D7-4738-B99F-7183335A0D72}"/>
                </a:ext>
              </a:extLst>
            </p:cNvPr>
            <p:cNvSpPr txBox="1"/>
            <p:nvPr/>
          </p:nvSpPr>
          <p:spPr>
            <a:xfrm>
              <a:off x="1311870" y="4161184"/>
              <a:ext cx="9599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C0000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从一个年亏损</a:t>
              </a:r>
              <a:r>
                <a:rPr lang="en-US" altLang="zh-CN" sz="2000" dirty="0">
                  <a:solidFill>
                    <a:srgbClr val="C0000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147</a:t>
              </a:r>
              <a:r>
                <a:rPr lang="zh-CN" altLang="en-US" sz="2000" dirty="0">
                  <a:solidFill>
                    <a:srgbClr val="C0000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万的青岛电冰箱厂，发展成今天年营业额近三千亿的集团公司。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5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5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58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2787" y="1363822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硕果累累：</a:t>
            </a:r>
          </a:p>
        </p:txBody>
      </p:sp>
      <p:sp>
        <p:nvSpPr>
          <p:cNvPr id="12" name="矩形 11"/>
          <p:cNvSpPr/>
          <p:nvPr/>
        </p:nvSpPr>
        <p:spPr>
          <a:xfrm>
            <a:off x="1268647" y="2444342"/>
            <a:ext cx="9200569" cy="25107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1987</a:t>
            </a:r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年，我国工农业生产总值、国民生产总值、国家财政收入、城乡居民收入比</a:t>
            </a:r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1978</a:t>
            </a:r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年翻了一番。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831AEB-21F3-4421-AF2E-44E1E1AE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DEA3A4-38BA-4B4B-B633-978A2D7C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F6833F-FE88-46BC-ABE1-2EB717FDD0A5}"/>
              </a:ext>
            </a:extLst>
          </p:cNvPr>
          <p:cNvSpPr/>
          <p:nvPr/>
        </p:nvSpPr>
        <p:spPr>
          <a:xfrm>
            <a:off x="848139" y="2500926"/>
            <a:ext cx="10641495" cy="1503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三、制度创新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建立社会主义市场经济体制</a:t>
            </a:r>
          </a:p>
        </p:txBody>
      </p:sp>
    </p:spTree>
    <p:extLst>
      <p:ext uri="{BB962C8B-B14F-4D97-AF65-F5344CB8AC3E}">
        <p14:creationId xmlns:p14="http://schemas.microsoft.com/office/powerpoint/2010/main" val="35976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548" y="1141240"/>
            <a:ext cx="871993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三、制度创新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建立社会主义市场经济体制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6615" y="2010395"/>
            <a:ext cx="8519032" cy="5965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读材料想一想计划经济体制存在哪些弊端？</a:t>
            </a:r>
          </a:p>
        </p:txBody>
      </p:sp>
      <p:sp>
        <p:nvSpPr>
          <p:cNvPr id="7" name="矩形 6"/>
          <p:cNvSpPr/>
          <p:nvPr/>
        </p:nvSpPr>
        <p:spPr>
          <a:xfrm>
            <a:off x="530934" y="2645790"/>
            <a:ext cx="6333691" cy="281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 上个世纪</a:t>
            </a:r>
            <a:r>
              <a:rPr lang="en-US" altLang="zh-CN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80</a:t>
            </a:r>
            <a:r>
              <a:rPr lang="zh-CN" altLang="en-US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年代沈阳有两个厂，一个是铜厂，一个是电缆厂，这两个厂一墙之隔．电缆厂归机械部门管，铜厂归冶金部门管，冶金部门把铜调到别的地方去，电缆厂需要铜又要从云南等地调进。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FD4CB-ECE5-4259-9A43-014DBF5D3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694" y="2549529"/>
            <a:ext cx="3693907" cy="30536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4EFB1C-3EBC-4DCE-95F4-4BACFBB0E2B2}"/>
              </a:ext>
            </a:extLst>
          </p:cNvPr>
          <p:cNvSpPr/>
          <p:nvPr/>
        </p:nvSpPr>
        <p:spPr>
          <a:xfrm>
            <a:off x="530934" y="3191495"/>
            <a:ext cx="10531667" cy="16797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僵化的计划经济体制造成了极大的经济浪费，不利于经济的发展。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3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74" y="1227032"/>
            <a:ext cx="10279340" cy="11811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0"/>
            <a:ext cx="12192000" cy="993734"/>
            <a:chOff x="60437" y="2932133"/>
            <a:chExt cx="12071126" cy="99373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37" y="2932133"/>
              <a:ext cx="12071126" cy="99373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181" y="3038622"/>
              <a:ext cx="8000893" cy="759655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CD4D1CF-6135-4AF4-A75B-BDF4B5801688}"/>
              </a:ext>
            </a:extLst>
          </p:cNvPr>
          <p:cNvSpPr/>
          <p:nvPr/>
        </p:nvSpPr>
        <p:spPr>
          <a:xfrm>
            <a:off x="1294578" y="1543879"/>
            <a:ext cx="5468164" cy="34506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</a:t>
            </a:r>
            <a:r>
              <a:rPr lang="en-US" altLang="zh-CN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7</a:t>
            </a: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课</a:t>
            </a:r>
            <a:r>
              <a:rPr lang="en-US" altLang="zh-CN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</a:t>
            </a: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伟大的历史转折</a:t>
            </a:r>
            <a:endParaRPr lang="en-US" altLang="zh-CN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6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第</a:t>
            </a:r>
            <a:r>
              <a:rPr lang="en-US" altLang="zh-CN" sz="36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8</a:t>
            </a:r>
            <a:r>
              <a:rPr lang="zh-CN" altLang="en-US" sz="36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课</a:t>
            </a:r>
            <a:r>
              <a:rPr lang="en-US" altLang="zh-CN" sz="36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  </a:t>
            </a:r>
            <a:r>
              <a:rPr lang="zh-CN" altLang="en-US" sz="36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经济体制改革</a:t>
            </a:r>
            <a:endParaRPr lang="en-US" altLang="zh-CN" sz="36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叶根友毛笔行书2.0版" panose="02010601030101010101" pitchFamily="2" charset="-122"/>
              <a:ea typeface="叶根友毛笔行书2.0版" panose="02010601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</a:t>
            </a:r>
            <a:r>
              <a:rPr lang="en-US" altLang="zh-CN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9</a:t>
            </a: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课</a:t>
            </a:r>
            <a:r>
              <a:rPr lang="en-US" altLang="zh-CN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</a:t>
            </a: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对外开放</a:t>
            </a:r>
            <a:endParaRPr lang="en-US" altLang="zh-CN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</a:t>
            </a:r>
            <a:r>
              <a:rPr lang="en-US" altLang="zh-CN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10</a:t>
            </a: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课</a:t>
            </a:r>
            <a:r>
              <a:rPr lang="en-US" altLang="zh-CN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</a:t>
            </a: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建设中国特色社会主义</a:t>
            </a:r>
            <a:endParaRPr lang="en-US" altLang="zh-CN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</a:t>
            </a:r>
            <a:r>
              <a:rPr lang="en-US" altLang="zh-CN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11</a:t>
            </a: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课</a:t>
            </a:r>
            <a:r>
              <a:rPr lang="en-US" altLang="zh-CN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</a:t>
            </a: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为实现中国梦而努力奋斗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8120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8120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mph" presetSubtype="0" fill="hold" nodeType="withEffect">
                                  <p:stCondLst>
                                    <p:cond delay="3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548" y="1141240"/>
            <a:ext cx="871993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三、制度创新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建立社会主义市场经济体制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9113" y="2103783"/>
            <a:ext cx="10813774" cy="13270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计划经济：</a:t>
            </a:r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又称指令型经济，是根据政府计划调节经济活动的经济运行体制。生产什么，怎样生产，为谁生产都根据政府指令完成。</a:t>
            </a:r>
            <a:endParaRPr lang="zh-CN" alt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D9DAE7-198C-4A30-88B6-8B0BDF810AB0}"/>
              </a:ext>
            </a:extLst>
          </p:cNvPr>
          <p:cNvGrpSpPr/>
          <p:nvPr/>
        </p:nvGrpSpPr>
        <p:grpSpPr>
          <a:xfrm>
            <a:off x="874645" y="3649370"/>
            <a:ext cx="10469216" cy="2371725"/>
            <a:chOff x="874645" y="3649370"/>
            <a:chExt cx="10469216" cy="237172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645" y="3649370"/>
              <a:ext cx="5804452" cy="237172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8880" y="3649370"/>
              <a:ext cx="4364981" cy="23717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548" y="1141240"/>
            <a:ext cx="871993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三、制度创新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建立社会主义市场经济体制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8522" y="2257219"/>
            <a:ext cx="6772212" cy="281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 改革开放的胆子要大一些，不能像小脚女人一样，看准了的，就大胆地试，大胆地闯</a:t>
            </a:r>
            <a:r>
              <a:rPr lang="en-US" altLang="zh-CN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---</a:t>
            </a:r>
            <a:r>
              <a:rPr lang="zh-CN" altLang="en-US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计划经济不等于社会主义，资本主义也有计划；市场经济不等于资本主义，社会主义也有市场。 </a:t>
            </a:r>
            <a:endParaRPr lang="en-US" altLang="zh-CN" sz="2400" dirty="0">
              <a:solidFill>
                <a:srgbClr val="00B05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                                               ——</a:t>
            </a:r>
            <a:r>
              <a:rPr lang="zh-CN" altLang="en-US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邓小平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16" y="2404725"/>
            <a:ext cx="3538524" cy="2446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remove" grpId="0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E5D8457-A278-41D3-BD1E-67A473623CD4}"/>
              </a:ext>
            </a:extLst>
          </p:cNvPr>
          <p:cNvCxnSpPr/>
          <p:nvPr/>
        </p:nvCxnSpPr>
        <p:spPr>
          <a:xfrm>
            <a:off x="808383" y="4757531"/>
            <a:ext cx="143123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3DBB16A-C8B5-454C-9CC9-7F4B57373EAD}"/>
              </a:ext>
            </a:extLst>
          </p:cNvPr>
          <p:cNvCxnSpPr/>
          <p:nvPr/>
        </p:nvCxnSpPr>
        <p:spPr>
          <a:xfrm>
            <a:off x="4525648" y="4215483"/>
            <a:ext cx="342565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8208E98-F477-4D13-89C9-C82FA1B772C9}"/>
              </a:ext>
            </a:extLst>
          </p:cNvPr>
          <p:cNvCxnSpPr/>
          <p:nvPr/>
        </p:nvCxnSpPr>
        <p:spPr>
          <a:xfrm>
            <a:off x="669235" y="3631096"/>
            <a:ext cx="742784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548" y="1141240"/>
            <a:ext cx="871993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三、制度创新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建立社会主义市场经济体制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9235" y="3086200"/>
            <a:ext cx="7566991" cy="22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1992</a:t>
            </a:r>
            <a:r>
              <a:rPr lang="zh-CN" altLang="en-US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年十四大</a:t>
            </a:r>
            <a:r>
              <a:rPr lang="zh-CN" altLang="en-US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明确提出建立社会主义市场经济体制。</a:t>
            </a:r>
            <a:endParaRPr lang="en-US" altLang="zh-CN" sz="2400" dirty="0">
              <a:solidFill>
                <a:srgbClr val="00B05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、社会主义市场经济体制：</a:t>
            </a:r>
            <a:r>
              <a:rPr lang="zh-CN" altLang="en-US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是同社会主义基本制度结合在一起的，就是要使市场在国家宏观调控下对资源配置起基础性作用。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964" y="2032732"/>
            <a:ext cx="3233411" cy="41405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7121" y="2193325"/>
            <a:ext cx="46987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社会主义市场经济体制：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7121" y="3169967"/>
            <a:ext cx="7745895" cy="22313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打破了过去僵化的经济体制，有利于经济的协调发展和稳定高速增长，使中国经济实力明显增强</a:t>
            </a:r>
            <a:r>
              <a:rPr lang="zh-CN" altLang="en-US" sz="3200" dirty="0">
                <a:solidFill>
                  <a:srgbClr val="C00000"/>
                </a:solidFill>
              </a:rPr>
              <a:t>。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1F13A4F-75CB-4D47-8C49-A38437D9A64B}"/>
              </a:ext>
            </a:extLst>
          </p:cNvPr>
          <p:cNvSpPr/>
          <p:nvPr/>
        </p:nvSpPr>
        <p:spPr>
          <a:xfrm>
            <a:off x="9263270" y="3313043"/>
            <a:ext cx="1789043" cy="980661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6" y="1482929"/>
            <a:ext cx="10279340" cy="11811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18944" y="2496067"/>
            <a:ext cx="11225516" cy="3515915"/>
            <a:chOff x="250706" y="1671042"/>
            <a:chExt cx="11225516" cy="351591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706" y="1671042"/>
              <a:ext cx="3406895" cy="351591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706" y="3402895"/>
              <a:ext cx="3536054" cy="856560"/>
            </a:xfrm>
            <a:prstGeom prst="rect">
              <a:avLst/>
            </a:prstGeom>
          </p:spPr>
        </p:pic>
        <p:sp>
          <p:nvSpPr>
            <p:cNvPr id="15" name="左中括号 14"/>
            <p:cNvSpPr/>
            <p:nvPr/>
          </p:nvSpPr>
          <p:spPr>
            <a:xfrm>
              <a:off x="3775579" y="2219076"/>
              <a:ext cx="795130" cy="2221588"/>
            </a:xfrm>
            <a:prstGeom prst="leftBracket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688687" y="1988243"/>
              <a:ext cx="3877985" cy="46166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农村</a:t>
              </a:r>
              <a:r>
                <a:rPr lang="en-US" altLang="zh-CN" sz="2400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—</a:t>
              </a:r>
              <a:r>
                <a:rPr lang="zh-CN" altLang="en-US" sz="2400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家庭联产承包责任制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701939" y="3840499"/>
              <a:ext cx="3793026" cy="120032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城市</a:t>
              </a:r>
              <a:r>
                <a:rPr lang="en-US" altLang="zh-CN" sz="2400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—</a:t>
              </a:r>
              <a:r>
                <a:rPr lang="zh-CN" altLang="en-US" sz="2400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多种所有制并存</a:t>
              </a:r>
              <a:endParaRPr lang="en-US" altLang="zh-CN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r>
                <a:rPr lang="zh-CN" altLang="en-US" sz="2400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        多种分配方式并存   </a:t>
              </a:r>
              <a:endParaRPr lang="en-US" altLang="zh-CN" sz="24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r>
                <a:rPr lang="zh-CN" altLang="en-US" sz="2400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        政企分开</a:t>
              </a:r>
            </a:p>
          </p:txBody>
        </p:sp>
        <p:sp>
          <p:nvSpPr>
            <p:cNvPr id="21" name="右中括号 20"/>
            <p:cNvSpPr/>
            <p:nvPr/>
          </p:nvSpPr>
          <p:spPr>
            <a:xfrm>
              <a:off x="8759687" y="2219076"/>
              <a:ext cx="410817" cy="2221588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030943" y="2421929"/>
              <a:ext cx="1445279" cy="181588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0B05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建立社会主义市场经济体制</a:t>
              </a:r>
            </a:p>
          </p:txBody>
        </p:sp>
        <p:sp>
          <p:nvSpPr>
            <p:cNvPr id="23" name="箭头: 右 22"/>
            <p:cNvSpPr/>
            <p:nvPr/>
          </p:nvSpPr>
          <p:spPr>
            <a:xfrm>
              <a:off x="9259610" y="3057099"/>
              <a:ext cx="682227" cy="5459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472833" y="1221015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本课概览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6" y="1482929"/>
            <a:ext cx="10279340" cy="11811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FB5E782-6D3E-4370-8B59-CD85BA42A6D6}"/>
              </a:ext>
            </a:extLst>
          </p:cNvPr>
          <p:cNvGrpSpPr/>
          <p:nvPr/>
        </p:nvGrpSpPr>
        <p:grpSpPr>
          <a:xfrm>
            <a:off x="820844" y="1542214"/>
            <a:ext cx="9966426" cy="4430371"/>
            <a:chOff x="820844" y="1542214"/>
            <a:chExt cx="9966426" cy="443037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0844" y="1542214"/>
              <a:ext cx="4506530" cy="21683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542214"/>
              <a:ext cx="4691270" cy="21683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40856"/>
              <a:ext cx="4691270" cy="20317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844" y="3940855"/>
              <a:ext cx="4506530" cy="20317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BA70E04-024D-456D-8948-686C97BECD3B}"/>
              </a:ext>
            </a:extLst>
          </p:cNvPr>
          <p:cNvCxnSpPr/>
          <p:nvPr/>
        </p:nvCxnSpPr>
        <p:spPr>
          <a:xfrm>
            <a:off x="6096000" y="4240696"/>
            <a:ext cx="469127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74" y="1227032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4887" y="1817582"/>
            <a:ext cx="10765113" cy="27535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一、农村破局</a:t>
            </a:r>
            <a:r>
              <a:rPr lang="en-US" altLang="zh-CN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实行家庭联产承包责任制</a:t>
            </a:r>
            <a:endParaRPr lang="en-US" altLang="zh-CN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二、城市跟进</a:t>
            </a:r>
            <a:r>
              <a:rPr lang="en-US" altLang="zh-CN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增强企业活力 </a:t>
            </a:r>
            <a:endParaRPr lang="en-US" altLang="zh-CN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三、制度创新</a:t>
            </a:r>
            <a:r>
              <a:rPr lang="en-US" altLang="zh-CN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建立社会主义市场经济体制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D54586-12DB-4397-9EDD-AAC62CF4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6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74" y="1227032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1636" y="2641430"/>
            <a:ext cx="11052312" cy="6806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一、农村破局</a:t>
            </a:r>
            <a:r>
              <a:rPr lang="en-US" altLang="zh-CN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实行家庭联产承包责任制</a:t>
            </a:r>
            <a:endParaRPr lang="en-US" altLang="zh-CN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D54586-12DB-4397-9EDD-AAC62CF4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3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1548" y="1141240"/>
            <a:ext cx="826935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一、农村破局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实行家庭联产承包责任制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0120" y="3165896"/>
            <a:ext cx="11008142" cy="26196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1950—1952</a:t>
            </a:r>
            <a:r>
              <a:rPr lang="zh-CN" altLang="en-US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年底</a:t>
            </a:r>
            <a:r>
              <a:rPr lang="zh-CN" altLang="en-US" sz="2800" dirty="0">
                <a:solidFill>
                  <a:srgbClr val="11050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土地改革</a:t>
            </a:r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农民的土地所有制（土地私有）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1953—1956</a:t>
            </a:r>
            <a:r>
              <a:rPr lang="zh-CN" altLang="en-US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年：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农业生产合作社（土地公有）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</a:t>
            </a:r>
            <a:r>
              <a:rPr lang="zh-CN" altLang="en-US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1958—1978</a:t>
            </a:r>
            <a:r>
              <a:rPr lang="zh-CN" altLang="en-US" sz="28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年：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人民公社（土地公有）</a:t>
            </a:r>
            <a:endParaRPr lang="en-US" altLang="zh-CN" sz="2800" dirty="0">
              <a:solidFill>
                <a:srgbClr val="00B05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solidFill>
                <a:srgbClr val="00B05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4586" y="2183388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（一）建国后农村土地制度的变化历程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1AF38F-A477-4F0D-AA0B-2339615CCC62}"/>
              </a:ext>
            </a:extLst>
          </p:cNvPr>
          <p:cNvSpPr/>
          <p:nvPr/>
        </p:nvSpPr>
        <p:spPr>
          <a:xfrm>
            <a:off x="7613895" y="4574107"/>
            <a:ext cx="38779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规模大、高度公有化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remove" grpId="0" nodeType="withEffect">
                                  <p:stCondLst>
                                    <p:cond delay="9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48139" y="2771811"/>
            <a:ext cx="10041273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材料一：男劳力上工带扑克，女劳力上工纳鞋，头遍哨子不买账，二遍哨子伸头望，三遍哨子慢慢晃。                   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大包干纪念馆</a:t>
            </a:r>
          </a:p>
        </p:txBody>
      </p:sp>
      <p:sp>
        <p:nvSpPr>
          <p:cNvPr id="6" name="矩形 5"/>
          <p:cNvSpPr/>
          <p:nvPr/>
        </p:nvSpPr>
        <p:spPr>
          <a:xfrm>
            <a:off x="291548" y="1141240"/>
            <a:ext cx="826935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一、农村破局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实行家庭联产承包责任制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8139" y="4184444"/>
            <a:ext cx="10041272" cy="1667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材料二：万里（安徽省委书记）调查中发现：“一些农民过年连一顿饺子都吃不上”“农民碗里盛的是地瓜面和红萝卜樱子混煮而成的黑糊糊，霉烂的地瓜面散发着刺鼻的气味。”“全家几口人只有一条裤子。”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1548" y="208878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（二）人民公社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53217" y="4454876"/>
            <a:ext cx="5094664" cy="1261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endParaRPr lang="en-US" altLang="zh-CN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40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40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、农民生活极度贫困</a:t>
            </a:r>
            <a:endParaRPr lang="en-US" altLang="zh-CN" sz="40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zh-CN" altLang="en-US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57EE32-07CC-49C2-8C5A-C07E6CF6BD8E}"/>
              </a:ext>
            </a:extLst>
          </p:cNvPr>
          <p:cNvSpPr/>
          <p:nvPr/>
        </p:nvSpPr>
        <p:spPr>
          <a:xfrm>
            <a:off x="956330" y="2897889"/>
            <a:ext cx="10279340" cy="1261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/>
            <a:endParaRPr lang="en-US" altLang="zh-CN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0"/>
            <a:r>
              <a:rPr lang="en-US" altLang="zh-CN" sz="40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40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、吃大锅饭，出工不出力，没有劳动积极性</a:t>
            </a:r>
            <a:endParaRPr lang="en-US" altLang="zh-CN" sz="40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0"/>
            <a:endParaRPr lang="en-US" altLang="zh-CN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9A92A1-80E9-472F-83C4-B46ACD60F370}"/>
              </a:ext>
            </a:extLst>
          </p:cNvPr>
          <p:cNvSpPr/>
          <p:nvPr/>
        </p:nvSpPr>
        <p:spPr>
          <a:xfrm>
            <a:off x="765260" y="2792587"/>
            <a:ext cx="10877861" cy="30693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4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1978</a:t>
            </a:r>
            <a:r>
              <a:rPr lang="zh-CN" altLang="en-US" sz="4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年的小岗村只有</a:t>
            </a:r>
            <a:r>
              <a:rPr lang="en-US" altLang="zh-CN" sz="4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4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户人家</a:t>
            </a:r>
            <a:r>
              <a:rPr lang="en-US" altLang="zh-CN" sz="4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</a:t>
            </a:r>
            <a:r>
              <a:rPr lang="zh-CN" altLang="en-US" sz="4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多人，是远近闻名的三靠村：吃粮靠返销，用钱靠救济，生产靠贷款，每年秋后家家户户背起花鼓去讨饭。</a:t>
            </a:r>
            <a:endParaRPr lang="en-US" altLang="zh-CN" sz="4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4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548" y="1141240"/>
            <a:ext cx="826935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一、农村破局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实行家庭联产承包责任制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56786F-BD10-4181-894F-AAC3EF1A6825}"/>
              </a:ext>
            </a:extLst>
          </p:cNvPr>
          <p:cNvSpPr/>
          <p:nvPr/>
        </p:nvSpPr>
        <p:spPr>
          <a:xfrm>
            <a:off x="848139" y="2257219"/>
            <a:ext cx="7783307" cy="33530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改革从农村开始不是偶然的，是由我国的基本国情和当时农村的困境决定的。十年浩劫使国民经济到了崩溃的边缘，农村问题尤为突出，当时有两亿五千万人吃不饱肚子，吃饭问题成为最紧迫的大事，不改革已经没有出路了。”</a:t>
            </a:r>
            <a:endParaRPr lang="en-US" altLang="zh-CN" sz="240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                                                       ——</a:t>
            </a:r>
            <a:r>
              <a:rPr lang="zh-CN" altLang="en-US" sz="240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江泽民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4D20F8-5B2E-4216-AED3-C38CBBC7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97" y="2204392"/>
            <a:ext cx="2337764" cy="30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6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pic>
        <p:nvPicPr>
          <p:cNvPr id="9" name="20200221_223224~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2718" y="1146412"/>
            <a:ext cx="9286563" cy="517169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122523" y="1144507"/>
            <a:ext cx="54168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面对困难，小岗村民采取了什么措施？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1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1" y="1513233"/>
            <a:ext cx="10279340" cy="118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548" y="1141240"/>
            <a:ext cx="826935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一、农村破局</a:t>
            </a:r>
            <a:r>
              <a:rPr lang="en-US" altLang="zh-CN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E483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实行家庭联产承包责任制</a:t>
            </a:r>
            <a:endParaRPr lang="en-US" altLang="zh-CN" sz="32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1530" y="3193201"/>
            <a:ext cx="7315200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分田包产到户，自负盈亏。保证国家的，留足集体的，剩下的都是自己的。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25" y="2446769"/>
            <a:ext cx="3207027" cy="345954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7E78D1F-6A14-4355-AF7D-422433C630A1}"/>
              </a:ext>
            </a:extLst>
          </p:cNvPr>
          <p:cNvSpPr/>
          <p:nvPr/>
        </p:nvSpPr>
        <p:spPr>
          <a:xfrm>
            <a:off x="291548" y="2175876"/>
            <a:ext cx="3701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</a:t>
            </a:r>
            <a:r>
              <a:rPr lang="en-US" altLang="zh-CN" sz="32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</a:t>
            </a: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）小岗村的努力</a:t>
            </a:r>
            <a:endParaRPr lang="en-US" altLang="zh-CN" sz="3200" dirty="0">
              <a:solidFill>
                <a:srgbClr val="00B05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1C7905-891C-4D65-82A2-09DC1B167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543" y="2700465"/>
            <a:ext cx="10162913" cy="1457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763</TotalTime>
  <Words>1105</Words>
  <Application>Microsoft Office PowerPoint</Application>
  <PresentationFormat>宽屏</PresentationFormat>
  <Paragraphs>106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方正粗黑宋简体</vt:lpstr>
      <vt:lpstr>华文琥珀</vt:lpstr>
      <vt:lpstr>楷体</vt:lpstr>
      <vt:lpstr>宋体</vt:lpstr>
      <vt:lpstr>微软雅黑</vt:lpstr>
      <vt:lpstr>叶根友毛笔行书2.0版</vt:lpstr>
      <vt:lpstr>Calibri</vt:lpstr>
      <vt:lpstr>Calibri Light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会玲 郭</cp:lastModifiedBy>
  <cp:revision>173</cp:revision>
  <dcterms:created xsi:type="dcterms:W3CDTF">2020-02-21T05:45:00Z</dcterms:created>
  <dcterms:modified xsi:type="dcterms:W3CDTF">2020-03-17T06:39:34Z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